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262" r:id="rId3"/>
    <p:sldId id="2113" r:id="rId4"/>
    <p:sldId id="2092" r:id="rId5"/>
    <p:sldId id="2102" r:id="rId6"/>
    <p:sldId id="2105" r:id="rId7"/>
    <p:sldId id="2106" r:id="rId8"/>
    <p:sldId id="2114" r:id="rId9"/>
    <p:sldId id="2107" r:id="rId10"/>
    <p:sldId id="2109" r:id="rId11"/>
    <p:sldId id="2111" r:id="rId12"/>
    <p:sldId id="2115" r:id="rId13"/>
    <p:sldId id="2116" r:id="rId14"/>
    <p:sldId id="263" r:id="rId15"/>
    <p:sldId id="2027" r:id="rId16"/>
    <p:sldId id="2086" r:id="rId17"/>
    <p:sldId id="202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5DD9"/>
    <a:srgbClr val="92278F"/>
    <a:srgbClr val="8EA9E3"/>
    <a:srgbClr val="F2F2F2"/>
    <a:srgbClr val="715A70"/>
    <a:srgbClr val="827EB2"/>
    <a:srgbClr val="0065FC"/>
    <a:srgbClr val="9691CC"/>
    <a:srgbClr val="B98DDD"/>
    <a:srgbClr val="81B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5439"/>
  </p:normalViewPr>
  <p:slideViewPr>
    <p:cSldViewPr snapToGrid="0" snapToObjects="1" showGuides="1">
      <p:cViewPr varScale="1">
        <p:scale>
          <a:sx n="120" d="100"/>
          <a:sy n="120" d="100"/>
        </p:scale>
        <p:origin x="960" y="64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27/05/2021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Quatrième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3365" y="1429432"/>
            <a:ext cx="3168719" cy="4824738"/>
          </a:xfrm>
          <a:prstGeom prst="rect">
            <a:avLst/>
          </a:prstGeom>
        </p:spPr>
      </p:pic>
      <p:pic>
        <p:nvPicPr>
          <p:cNvPr id="26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6961" y="1056747"/>
            <a:ext cx="3168719" cy="4824738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103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(6)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bouton radio est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sélectionné.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919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Implémenter entrées du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formulaire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35209" y="2325804"/>
            <a:ext cx="239339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l'utilisateur laisse le champ vide, la personne reçoit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 messages d'erreur: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Vous devez choisir une option. » 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209491"/>
            <a:ext cx="11334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boutons radio ont tous le même nom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location</a:t>
            </a:r>
            <a:r>
              <a:rPr lang="fr-FR" sz="1200" i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». </a:t>
            </a:r>
          </a:p>
          <a:p>
            <a:r>
              <a:rPr lang="fr-FR" sz="1200" i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adjoint une boucle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(for)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ajouter des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EventListeners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chaque bouton…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haque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que l'utilisateur coche (ou modifie) un bouton radio, il y a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« change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et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nouvelle valeur est enregistrée.</a:t>
            </a:r>
          </a:p>
        </p:txBody>
      </p:sp>
      <p:pic>
        <p:nvPicPr>
          <p:cNvPr id="14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9769" y="1849315"/>
            <a:ext cx="3168719" cy="4824738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85114" y="2637046"/>
            <a:ext cx="1970887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u="sng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//RADIO </a:t>
            </a:r>
            <a:r>
              <a:rPr lang="fr-FR" sz="1100" i="1" u="sng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 LISTENERS</a:t>
            </a:r>
          </a:p>
          <a:p>
            <a:endParaRPr lang="fr-FR" sz="1100" i="1" u="sng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const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radioButtons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document.getElementsByName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("location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");</a:t>
            </a:r>
          </a:p>
          <a:p>
            <a:endParaRPr lang="fr-FR" sz="11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(let i = 0; i &lt; 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radioButtons.length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; i++)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  </a:t>
            </a:r>
          </a:p>
          <a:p>
            <a:endParaRPr lang="fr-FR" sz="11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radioButtons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[i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].</a:t>
            </a:r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addEventListener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("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change", ($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=&gt;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selectedCity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 $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event.target.value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;</a:t>
            </a:r>
          </a:p>
          <a:p>
            <a:endParaRPr lang="fr-FR" sz="11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if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selectedCity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!== 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null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 </a:t>
            </a:r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locationError.textContent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"";   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</a:t>
            </a:r>
          </a:p>
          <a:p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});</a:t>
            </a:r>
          </a:p>
          <a:p>
            <a:r>
              <a:rPr lang="fr-FR" sz="1100" i="1" u="sng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</a:t>
            </a:r>
          </a:p>
        </p:txBody>
      </p:sp>
      <p:pic>
        <p:nvPicPr>
          <p:cNvPr id="3" name="Imag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67" y="1783756"/>
            <a:ext cx="1944000" cy="3348000"/>
          </a:xfrm>
          <a:prstGeom prst="rect">
            <a:avLst/>
          </a:prstGeom>
        </p:spPr>
      </p:pic>
      <p:sp>
        <p:nvSpPr>
          <p:cNvPr id="33" name="Rectangle à coins arrondis 32"/>
          <p:cNvSpPr/>
          <p:nvPr/>
        </p:nvSpPr>
        <p:spPr bwMode="auto">
          <a:xfrm>
            <a:off x="2463184" y="3831345"/>
            <a:ext cx="1942388" cy="67714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99" y="2145081"/>
            <a:ext cx="194400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3365" y="1429432"/>
            <a:ext cx="3168719" cy="4824738"/>
          </a:xfrm>
          <a:prstGeom prst="rect">
            <a:avLst/>
          </a:prstGeom>
        </p:spPr>
      </p:pic>
      <p:pic>
        <p:nvPicPr>
          <p:cNvPr id="26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6961" y="1056747"/>
            <a:ext cx="3168719" cy="4824738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103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(7)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case des conditions générales est cochée, l'autre case est facultative / peut être laissée décochée.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919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Implémenter entrées du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formulaire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35209" y="2325804"/>
            <a:ext cx="23933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case des conditions générales est déjà cochée, mais si l'utilisateur la décoche, la personne reçoit un  messages d'erreur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fr-FR" sz="5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Vous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devez vérifier que vous acceptez les termes et conditions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321338" y="6390785"/>
            <a:ext cx="275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 a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eventlistener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sur la case à cocher qui vérifie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 celle-ci est cochée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</p:txBody>
      </p:sp>
      <p:pic>
        <p:nvPicPr>
          <p:cNvPr id="14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9769" y="1849315"/>
            <a:ext cx="3168719" cy="4824738"/>
          </a:xfrm>
          <a:prstGeom prst="rect">
            <a:avLst/>
          </a:prstGeom>
        </p:spPr>
      </p:pic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67243" y="2668503"/>
            <a:ext cx="20371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//POLICY CHECKBOX EVENT </a:t>
            </a:r>
            <a:r>
              <a:rPr lang="fr-FR" sz="1100" u="sng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LISTENER</a:t>
            </a:r>
          </a:p>
          <a:p>
            <a:endParaRPr lang="fr-FR" sz="1100" u="sng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document.getElementById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("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checkbox1").</a:t>
            </a:r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addEventListener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("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change", ($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=&gt;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endParaRPr lang="fr-FR" sz="11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if (!$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event.target.checked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endParaRPr lang="fr-FR" sz="11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conditionsError.textContent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 "Vous devez vérifier que vous acceptez les termes et conditions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.";</a:t>
            </a: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}</a:t>
            </a: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else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{ </a:t>
            </a:r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conditionsError.textContent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"";</a:t>
            </a: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</a:t>
            </a:r>
            <a:endParaRPr lang="fr-FR" sz="11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});</a:t>
            </a:r>
          </a:p>
        </p:txBody>
      </p:sp>
      <p:pic>
        <p:nvPicPr>
          <p:cNvPr id="17" name="Image 1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99" y="2145081"/>
            <a:ext cx="1944000" cy="3348000"/>
          </a:xfrm>
          <a:prstGeom prst="rect">
            <a:avLst/>
          </a:prstGeom>
        </p:spPr>
      </p:pic>
      <p:pic>
        <p:nvPicPr>
          <p:cNvPr id="2" name="Image 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06" y="1795116"/>
            <a:ext cx="1944000" cy="3348000"/>
          </a:xfrm>
          <a:prstGeom prst="rect">
            <a:avLst/>
          </a:prstGeom>
        </p:spPr>
      </p:pic>
      <p:sp>
        <p:nvSpPr>
          <p:cNvPr id="33" name="Rectangle à coins arrondis 32"/>
          <p:cNvSpPr/>
          <p:nvPr/>
        </p:nvSpPr>
        <p:spPr bwMode="auto">
          <a:xfrm>
            <a:off x="2456586" y="4321325"/>
            <a:ext cx="1942388" cy="40428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55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72" y="1075465"/>
            <a:ext cx="3168719" cy="4824738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10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que tous les champs sont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remplis…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919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Validation finale du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formulaire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59" name="Image 5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49" y="1197806"/>
            <a:ext cx="3672000" cy="55440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878280" y="1745247"/>
            <a:ext cx="3272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function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validate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{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if (!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firstName.value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|| !</a:t>
            </a:r>
            <a:r>
              <a:rPr lang="fr-FR" sz="6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nameRegex.test</a:t>
            </a:r>
            <a:r>
              <a:rPr lang="fr-FR" sz="6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6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firstName.value.trim</a:t>
            </a:r>
            <a:r>
              <a:rPr lang="fr-FR" sz="6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()) 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firstNameError.textContent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="Veuillez entrer votre prénom (un seul mot)";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firstName.focus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return false;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</a:t>
            </a:r>
            <a:r>
              <a:rPr lang="fr-FR" sz="6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</a:t>
            </a:r>
          </a:p>
          <a:p>
            <a:endParaRPr lang="fr-FR" sz="6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if (!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lastName.value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|| !</a:t>
            </a:r>
            <a:r>
              <a:rPr lang="fr-FR" sz="6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nameRegex.test</a:t>
            </a:r>
            <a:r>
              <a:rPr lang="fr-FR" sz="6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6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lastName.value.trim</a:t>
            </a:r>
            <a:r>
              <a:rPr lang="fr-FR" sz="6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()) 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lastNameError.textContent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="Veuillez entrer votre nom (un seul mot)";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lastName.focus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return false;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</a:t>
            </a:r>
            <a:r>
              <a:rPr lang="fr-FR" sz="6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</a:t>
            </a:r>
          </a:p>
          <a:p>
            <a:endParaRPr lang="fr-FR" sz="6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if (!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email.value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|| !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emailRegex.test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email.value.trim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())) {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emailError.textContent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="Veuillez entrer votre adresse e-mail";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email.focus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return false;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} </a:t>
            </a:r>
            <a:endParaRPr lang="fr-FR" sz="6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6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if (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birthdate.value.length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== 0 ||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AgeNotValidate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birthdate.value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)){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birthDateError.textContent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="Veuillez vérifier votre date de naissance. (âge min: 13 ans)";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birthdate.focus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return false;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</a:t>
            </a:r>
            <a:r>
              <a:rPr lang="fr-FR" sz="6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</a:t>
            </a:r>
          </a:p>
          <a:p>
            <a:endParaRPr lang="fr-FR" sz="6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if (!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tournamentQuantity.value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||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tournamentQuantity.value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&lt; 0 ||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tournamentQuantity.value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&gt; 99){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quantityError.textContent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"Veuillez choisir un nombre entre 0 et 99.";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tournamentQuantity.focus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return false;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</a:t>
            </a:r>
            <a:r>
              <a:rPr lang="fr-FR" sz="6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</a:t>
            </a:r>
          </a:p>
          <a:p>
            <a:endParaRPr lang="fr-FR" sz="6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if (!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selectedCity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{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locationError.textContent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"Vous devez choisir une option.";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return false;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}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else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locationError.textContent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"";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</a:t>
            </a:r>
            <a:r>
              <a:rPr lang="fr-FR" sz="6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</a:t>
            </a:r>
          </a:p>
          <a:p>
            <a:endParaRPr lang="fr-FR" sz="6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if (document.reserve.checkbox1.checked == false ) {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conditionsError.textContent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"Vous devez vérifier que vous acceptez les termes et conditions.";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document.reserve.checkbox1.focus();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return false;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</a:t>
            </a:r>
            <a:r>
              <a:rPr lang="fr-FR" sz="6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</a:t>
            </a:r>
          </a:p>
          <a:p>
            <a:endParaRPr lang="fr-FR" sz="6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document.getElementById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('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').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style.display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"none";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message.style.display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"</a:t>
            </a:r>
            <a:r>
              <a:rPr lang="fr-FR" sz="6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</a:t>
            </a:r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";</a:t>
            </a:r>
          </a:p>
          <a:p>
            <a:r>
              <a:rPr lang="fr-FR" sz="6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return false</a:t>
            </a:r>
            <a:r>
              <a:rPr lang="fr-FR" sz="6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;}</a:t>
            </a:r>
            <a:endParaRPr lang="en-GB" sz="4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79245"/>
            <a:ext cx="673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Utilisation du focus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si l'utilisateur essaie de valider sans rien saisir dans les champs, la personne est guidée dans le formulaire, un champ à la fois, jusqu'à ce que toutes les informations soient ajoutées.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878281" y="6198626"/>
            <a:ext cx="3345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Function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Validate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31" y="1792465"/>
            <a:ext cx="1944000" cy="3348000"/>
          </a:xfrm>
          <a:prstGeom prst="rect">
            <a:avLst/>
          </a:prstGeom>
        </p:spPr>
      </p:pic>
      <p:sp>
        <p:nvSpPr>
          <p:cNvPr id="45" name="Rectangle à coins arrondis 44"/>
          <p:cNvSpPr/>
          <p:nvPr/>
        </p:nvSpPr>
        <p:spPr bwMode="auto">
          <a:xfrm>
            <a:off x="1603801" y="2274693"/>
            <a:ext cx="1915494" cy="18427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43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733" y="1459398"/>
            <a:ext cx="3168719" cy="4824738"/>
          </a:xfrm>
          <a:prstGeom prst="rect">
            <a:avLst/>
          </a:prstGeom>
        </p:spPr>
      </p:pic>
      <p:pic>
        <p:nvPicPr>
          <p:cNvPr id="4" name="Image 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92" y="2183225"/>
            <a:ext cx="1944000" cy="3348000"/>
          </a:xfrm>
          <a:prstGeom prst="rect">
            <a:avLst/>
          </a:prstGeom>
        </p:spPr>
      </p:pic>
      <p:sp>
        <p:nvSpPr>
          <p:cNvPr id="50" name="Rectangle à coins arrondis 49"/>
          <p:cNvSpPr/>
          <p:nvPr/>
        </p:nvSpPr>
        <p:spPr bwMode="auto">
          <a:xfrm>
            <a:off x="2896712" y="3035269"/>
            <a:ext cx="1915494" cy="18427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46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380" y="1821959"/>
            <a:ext cx="3168719" cy="4824738"/>
          </a:xfrm>
          <a:prstGeom prst="rect">
            <a:avLst/>
          </a:prstGeom>
        </p:spPr>
      </p:pic>
      <p:pic>
        <p:nvPicPr>
          <p:cNvPr id="7" name="Imag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288" y="2514682"/>
            <a:ext cx="1944000" cy="3348000"/>
          </a:xfrm>
          <a:prstGeom prst="rect">
            <a:avLst/>
          </a:prstGeom>
        </p:spPr>
      </p:pic>
      <p:sp>
        <p:nvSpPr>
          <p:cNvPr id="48" name="Rectangle à coins arrondis 47"/>
          <p:cNvSpPr/>
          <p:nvPr/>
        </p:nvSpPr>
        <p:spPr bwMode="auto">
          <a:xfrm>
            <a:off x="4164754" y="3717295"/>
            <a:ext cx="1915494" cy="18427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12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5420" y="763843"/>
            <a:ext cx="4100546" cy="59130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20" y="1827990"/>
            <a:ext cx="4778842" cy="3747831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10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reçoit un message de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confirmation.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919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Validation finale du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formulaire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50788"/>
            <a:ext cx="6731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que le processus de validation est terminé, l'utilisateur reçoit le message de confirmation. 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6" y="1405578"/>
            <a:ext cx="3249804" cy="468623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45" y="1875215"/>
            <a:ext cx="2905235" cy="3753173"/>
          </a:xfrm>
          <a:prstGeom prst="rect">
            <a:avLst/>
          </a:prstGeom>
        </p:spPr>
      </p:pic>
      <p:pic>
        <p:nvPicPr>
          <p:cNvPr id="43" name="Picture 4" descr="iPhone6_mockup_front_white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139" y="1864550"/>
            <a:ext cx="3168719" cy="4824738"/>
          </a:xfrm>
          <a:prstGeom prst="rect">
            <a:avLst/>
          </a:prstGeom>
        </p:spPr>
      </p:pic>
      <p:pic>
        <p:nvPicPr>
          <p:cNvPr id="2" name="Image 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24" y="2622887"/>
            <a:ext cx="194400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2366835" y="2659432"/>
            <a:ext cx="7458328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Créez une landing page avec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Javascript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chemeClr val="tx2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Ce 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qu'il faut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faire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93780" y="982471"/>
            <a:ext cx="9475989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TODO : fermer la modale #</a:t>
            </a: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fonctionnalité au bouton (x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Implémenter </a:t>
            </a:r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entrées du formulaire #2</a:t>
            </a:r>
          </a:p>
          <a:p>
            <a:pPr>
              <a:lnSpc>
                <a:spcPct val="150000"/>
              </a:lnSpc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Lier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labels aux entrées dans le HTML en utilisant les attributs "for" et "id" dans le code existant. Corriger le code HTML quand nécessaire.</a:t>
            </a:r>
          </a:p>
          <a:p>
            <a:pPr>
              <a:lnSpc>
                <a:spcPct val="150000"/>
              </a:lnSpc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 doit être valide quand l'utilisateur clique sur "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Submit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."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données doivent être saisies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correctement.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Conserver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données du formulaire (ne pas effacer le formulaire) lorsqu'il ne passe pas la validation.</a:t>
            </a:r>
          </a:p>
          <a:p>
            <a:pPr>
              <a:lnSpc>
                <a:spcPct val="150000"/>
              </a:lnSpc>
            </a:pP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validation ou messages d'erreur #3</a:t>
            </a:r>
          </a:p>
          <a:p>
            <a:pPr>
              <a:lnSpc>
                <a:spcPct val="150000"/>
              </a:lnSpc>
            </a:pP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messages d'erreur spécifiques doivent apparaître sous l'entrée qui n'est pas correcte. Les messages d'erreur doivent s'afficher sous le champ de saisie associé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confirmation quand envoie réussi #4</a:t>
            </a:r>
            <a:endParaRPr lang="fr-FR" sz="14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Après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validation réussie, inclure un message de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confirmation.</a:t>
            </a:r>
          </a:p>
          <a:p>
            <a:pPr>
              <a:lnSpc>
                <a:spcPct val="150000"/>
              </a:lnSpc>
            </a:pP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</a:t>
            </a:r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manuels #5</a:t>
            </a:r>
          </a:p>
          <a:p>
            <a:pPr>
              <a:lnSpc>
                <a:spcPct val="150000"/>
              </a:lnSpc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Visualiser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tester l'interface utilisateur dans les dernières versions de Chrome et de Firefox, ainsi que dans les versions mobile et desktop. Corriger les erreurs d'affichage existantes.</a:t>
            </a:r>
          </a:p>
          <a:p>
            <a:pPr>
              <a:lnSpc>
                <a:spcPct val="150000"/>
              </a:lnSpc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Tester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toutes les fonctionnalités des boutons et des entrées de formulaire (tester les valeurs correctes et incorrectes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47804" y="891817"/>
            <a:ext cx="2448000" cy="3600000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26207" y="881873"/>
            <a:ext cx="2448000" cy="3600000"/>
          </a:xfrm>
          <a:prstGeom prst="rect">
            <a:avLst/>
          </a:prstGeom>
        </p:spPr>
      </p:pic>
      <p:sp>
        <p:nvSpPr>
          <p:cNvPr id="5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67785" y="1220838"/>
            <a:ext cx="3560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Après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6044018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Corriger les erreurs d'affichage existantes.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design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7" name="Imag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20" y="1594913"/>
            <a:ext cx="3132000" cy="2196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6942" y="3528482"/>
            <a:ext cx="2448000" cy="3600000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26207" y="3528482"/>
            <a:ext cx="2448000" cy="3600000"/>
          </a:xfrm>
          <a:prstGeom prst="rect">
            <a:avLst/>
          </a:prstGeom>
        </p:spPr>
      </p:pic>
      <p:sp>
        <p:nvSpPr>
          <p:cNvPr id="6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560942" y="1367848"/>
            <a:ext cx="2878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1440 px</a:t>
            </a:r>
          </a:p>
        </p:txBody>
      </p:sp>
      <p:sp>
        <p:nvSpPr>
          <p:cNvPr id="6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560942" y="4071577"/>
            <a:ext cx="2889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1024px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1294104" y="4234471"/>
            <a:ext cx="2962008" cy="22160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07" y="4234471"/>
            <a:ext cx="2448000" cy="2205768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 bwMode="auto">
          <a:xfrm>
            <a:off x="7769203" y="4220433"/>
            <a:ext cx="2962008" cy="22160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153" y="4284120"/>
            <a:ext cx="2880000" cy="2094935"/>
          </a:xfrm>
          <a:prstGeom prst="rect">
            <a:avLst/>
          </a:prstGeom>
        </p:spPr>
      </p:pic>
      <p:cxnSp>
        <p:nvCxnSpPr>
          <p:cNvPr id="70" name="Connecteur droit avec flèche 69"/>
          <p:cNvCxnSpPr/>
          <p:nvPr/>
        </p:nvCxnSpPr>
        <p:spPr>
          <a:xfrm>
            <a:off x="1284034" y="3761172"/>
            <a:ext cx="1253647" cy="14699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91" y="1584969"/>
            <a:ext cx="2992050" cy="2213697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>
            <a:off x="7837733" y="3815029"/>
            <a:ext cx="44712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>
            <a:off x="8389664" y="3815029"/>
            <a:ext cx="49157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  <p:cxnSp>
        <p:nvCxnSpPr>
          <p:cNvPr id="4" name="Connecteur droit 3"/>
          <p:cNvCxnSpPr/>
          <p:nvPr/>
        </p:nvCxnSpPr>
        <p:spPr>
          <a:xfrm flipV="1">
            <a:off x="1246109" y="1817482"/>
            <a:ext cx="3015881" cy="68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7855206" y="1818170"/>
            <a:ext cx="287600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7903052" y="2764470"/>
            <a:ext cx="898452" cy="393404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 bwMode="auto">
          <a:xfrm>
            <a:off x="1375596" y="2762008"/>
            <a:ext cx="1098573" cy="393404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55784" y="6117886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sp>
        <p:nvSpPr>
          <p:cNvPr id="3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600244" y="1677383"/>
            <a:ext cx="28195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couleur de la barre de navigation est passée du noir au rouge.</a:t>
            </a:r>
          </a:p>
          <a:p>
            <a:endParaRPr lang="en-GB" sz="10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logo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barre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navigation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dans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 pour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raisons d'alignement.</a:t>
            </a:r>
          </a:p>
          <a:p>
            <a:endParaRPr lang="en-GB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largeur de la zone de texte est réduite.</a:t>
            </a: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146% -&gt; 130%.</a:t>
            </a:r>
          </a:p>
          <a:p>
            <a:endParaRPr lang="en-GB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largeur de la bordure foncée a été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réduite.</a:t>
            </a:r>
            <a:endParaRPr lang="fr-FR" sz="9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600243" y="4456798"/>
            <a:ext cx="281954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taille de la police de la barre de navigation a été réduite (de 20px à 18px) pour maintenir l'alignement.</a:t>
            </a:r>
          </a:p>
          <a:p>
            <a:endParaRPr lang="en-GB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taille de la police pour le titre et le texte a été réduite</a:t>
            </a:r>
          </a:p>
          <a:p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Hero section: 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hauteur minimale a été supprimée pour que l'image ne soit pas écrasée et conserve ses dimensions.</a:t>
            </a:r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4005181" y="4710226"/>
            <a:ext cx="0" cy="1668829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 rot="16200000">
            <a:off x="3227494" y="5402960"/>
            <a:ext cx="1745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min-height: </a:t>
            </a:r>
            <a:r>
              <a:rPr lang="en-GB" sz="105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93 </a:t>
            </a:r>
            <a:r>
              <a:rPr lang="en-GB" sz="1050" i="1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vh</a:t>
            </a:r>
            <a:r>
              <a:rPr lang="en-GB" sz="105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;</a:t>
            </a:r>
            <a:endParaRPr lang="en-GB" sz="1050" i="1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 rot="16200000">
            <a:off x="6832550" y="5413835"/>
            <a:ext cx="1745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min-height</a:t>
            </a:r>
            <a:r>
              <a:rPr lang="en-GB" sz="105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 0 </a:t>
            </a:r>
            <a:r>
              <a:rPr lang="en-GB" sz="1050" i="1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vh</a:t>
            </a:r>
            <a:r>
              <a:rPr lang="en-GB" sz="105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;</a:t>
            </a:r>
            <a:endParaRPr lang="en-GB" sz="1050" i="1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7811153" y="4661154"/>
            <a:ext cx="0" cy="1668829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à coins arrondis 15"/>
          <p:cNvSpPr/>
          <p:nvPr/>
        </p:nvSpPr>
        <p:spPr bwMode="auto">
          <a:xfrm>
            <a:off x="2858457" y="4710226"/>
            <a:ext cx="1035159" cy="161975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Rectangle à coins arrondis 43"/>
          <p:cNvSpPr/>
          <p:nvPr/>
        </p:nvSpPr>
        <p:spPr bwMode="auto">
          <a:xfrm>
            <a:off x="9112234" y="4686567"/>
            <a:ext cx="1469261" cy="161975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1803" y="1240483"/>
            <a:ext cx="3567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6" name="Rectangle à coins arrondis 45"/>
          <p:cNvSpPr/>
          <p:nvPr/>
        </p:nvSpPr>
        <p:spPr bwMode="auto">
          <a:xfrm>
            <a:off x="1294103" y="4251626"/>
            <a:ext cx="2947843" cy="39919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à coins arrondis 46"/>
          <p:cNvSpPr/>
          <p:nvPr/>
        </p:nvSpPr>
        <p:spPr bwMode="auto">
          <a:xfrm>
            <a:off x="7790291" y="4233688"/>
            <a:ext cx="2947843" cy="39919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251425" y="1961429"/>
            <a:ext cx="1268491" cy="1740342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 bwMode="auto">
          <a:xfrm>
            <a:off x="7855499" y="1961429"/>
            <a:ext cx="1025742" cy="1769265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1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7001" y="1361208"/>
            <a:ext cx="3168000" cy="4824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528"/>
            <a:ext cx="10718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Corriger les erreurs d'affichage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existantes (le version mobile).</a:t>
            </a:r>
            <a:endParaRPr lang="fr-FR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107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design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23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09" y="1339134"/>
            <a:ext cx="3168719" cy="4824738"/>
          </a:xfrm>
          <a:prstGeom prst="rect">
            <a:avLst/>
          </a:prstGeom>
        </p:spPr>
      </p:pic>
      <p:pic>
        <p:nvPicPr>
          <p:cNvPr id="25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602" y="1339134"/>
            <a:ext cx="3168000" cy="4824000"/>
          </a:xfrm>
          <a:prstGeom prst="rect">
            <a:avLst/>
          </a:prstGeom>
        </p:spPr>
      </p:pic>
      <p:pic>
        <p:nvPicPr>
          <p:cNvPr id="27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189" y="1339134"/>
            <a:ext cx="3168000" cy="4824000"/>
          </a:xfrm>
          <a:prstGeom prst="rect">
            <a:avLst/>
          </a:prstGeom>
        </p:spPr>
      </p:pic>
      <p:grpSp>
        <p:nvGrpSpPr>
          <p:cNvPr id="30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8625261" y="3350674"/>
            <a:ext cx="328204" cy="224430"/>
            <a:chOff x="507666" y="2623456"/>
            <a:chExt cx="6245976" cy="1251856"/>
          </a:xfrm>
        </p:grpSpPr>
        <p:sp>
          <p:nvSpPr>
            <p:cNvPr id="31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2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242841" y="3416751"/>
            <a:ext cx="328204" cy="224430"/>
            <a:chOff x="507666" y="2623456"/>
            <a:chExt cx="6245976" cy="1251856"/>
          </a:xfrm>
        </p:grpSpPr>
        <p:sp>
          <p:nvSpPr>
            <p:cNvPr id="43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4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2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91039" y="5897075"/>
            <a:ext cx="479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L'icône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été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repositionné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(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margin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-top : -15px a été supprimé).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barre de navigation a été repositionnée de la droite vers la gauche, et le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padding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 été réduit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(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dispay:flex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;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flexwrap:wrap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96" y="2064025"/>
            <a:ext cx="1977488" cy="33339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06" y="2064026"/>
            <a:ext cx="1966436" cy="3333910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404024" y="1862119"/>
            <a:ext cx="759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320px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63" y="2064025"/>
            <a:ext cx="1931683" cy="33339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124" y="2064025"/>
            <a:ext cx="1939122" cy="3354064"/>
          </a:xfrm>
          <a:prstGeom prst="rect">
            <a:avLst/>
          </a:prstGeom>
        </p:spPr>
      </p:pic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730208" y="1823741"/>
            <a:ext cx="1975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Après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79094" y="1830703"/>
            <a:ext cx="1946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Après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001541" y="1862119"/>
            <a:ext cx="759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425px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72023" y="1823458"/>
            <a:ext cx="1966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</a:t>
            </a:r>
          </a:p>
        </p:txBody>
      </p:sp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449663" y="1823741"/>
            <a:ext cx="195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</a:t>
            </a:r>
          </a:p>
        </p:txBody>
      </p:sp>
      <p:sp>
        <p:nvSpPr>
          <p:cNvPr id="48" name="Rectangle à coins arrondis 47"/>
          <p:cNvSpPr/>
          <p:nvPr/>
        </p:nvSpPr>
        <p:spPr bwMode="auto">
          <a:xfrm>
            <a:off x="6423134" y="2585623"/>
            <a:ext cx="1966457" cy="264219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9" name="Rectangle à coins arrondis 48"/>
          <p:cNvSpPr/>
          <p:nvPr/>
        </p:nvSpPr>
        <p:spPr bwMode="auto">
          <a:xfrm>
            <a:off x="9170232" y="2380034"/>
            <a:ext cx="1966457" cy="1539975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79140" y="5891011"/>
            <a:ext cx="4842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taille du logo "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Gameon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 a été réduite.</a:t>
            </a:r>
          </a:p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Éviter une rupture de conception : La taille de la police du titre et du texte a été réduite. </a:t>
            </a:r>
          </a:p>
        </p:txBody>
      </p:sp>
      <p:sp>
        <p:nvSpPr>
          <p:cNvPr id="51" name="Rectangle à coins arrondis 50"/>
          <p:cNvSpPr/>
          <p:nvPr/>
        </p:nvSpPr>
        <p:spPr bwMode="auto">
          <a:xfrm>
            <a:off x="1138684" y="2117790"/>
            <a:ext cx="1204168" cy="209361"/>
          </a:xfrm>
          <a:prstGeom prst="round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2" name="Rectangle à coins arrondis 51"/>
          <p:cNvSpPr/>
          <p:nvPr/>
        </p:nvSpPr>
        <p:spPr bwMode="auto">
          <a:xfrm>
            <a:off x="1141059" y="2105542"/>
            <a:ext cx="1204168" cy="209361"/>
          </a:xfrm>
          <a:prstGeom prst="round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 bwMode="auto">
          <a:xfrm>
            <a:off x="3817203" y="2127609"/>
            <a:ext cx="870916" cy="160991"/>
          </a:xfrm>
          <a:prstGeom prst="round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 bwMode="auto">
          <a:xfrm>
            <a:off x="9327986" y="2115068"/>
            <a:ext cx="1104766" cy="22100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 bwMode="auto">
          <a:xfrm>
            <a:off x="6495621" y="2083293"/>
            <a:ext cx="1545298" cy="306587"/>
          </a:xfrm>
          <a:prstGeom prst="round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1080855" y="2077026"/>
            <a:ext cx="1966457" cy="119971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Rectangle à coins arrondis 45"/>
          <p:cNvSpPr/>
          <p:nvPr/>
        </p:nvSpPr>
        <p:spPr bwMode="auto">
          <a:xfrm>
            <a:off x="3716038" y="2117790"/>
            <a:ext cx="1984016" cy="893135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7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1" y="1587326"/>
            <a:ext cx="2448000" cy="3600000"/>
          </a:xfrm>
          <a:prstGeom prst="rect">
            <a:avLst/>
          </a:prstGeom>
        </p:spPr>
      </p:pic>
      <p:pic>
        <p:nvPicPr>
          <p:cNvPr id="24" name="Image 2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55" y="1869499"/>
            <a:ext cx="2232000" cy="3096000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45" y="2639437"/>
            <a:ext cx="2448000" cy="3600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1071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 Prénom a un minimum de 2 caractères / n'est pas </a:t>
            </a: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vide.</a:t>
            </a:r>
          </a:p>
          <a:p>
            <a:pPr marL="342900" indent="-342900">
              <a:buAutoNum type="arabicParenBoth"/>
            </a:pPr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champ du nom de famille a un minimum de 2 caractères / n'est pas vide.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919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Implémenter entrées du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formulaire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58" y="1485411"/>
            <a:ext cx="3197649" cy="4887090"/>
          </a:xfrm>
          <a:prstGeom prst="rect">
            <a:avLst/>
          </a:prstGeom>
        </p:spPr>
      </p:pic>
      <p:sp>
        <p:nvSpPr>
          <p:cNvPr id="6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692655" y="3417499"/>
            <a:ext cx="215659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u="sng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// CHECK </a:t>
            </a:r>
            <a:r>
              <a:rPr lang="fr-FR" sz="1200" i="1" u="sng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 FUNCTION</a:t>
            </a:r>
            <a:endParaRPr lang="fr-FR" sz="1200" i="1" u="sng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function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</a:t>
            </a:r>
          </a:p>
          <a:p>
            <a:r>
              <a:rPr lang="fr-FR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heckString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string, </a:t>
            </a:r>
            <a:r>
              <a:rPr lang="fr-FR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{</a:t>
            </a:r>
            <a:endParaRPr lang="fr-FR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if  (!</a:t>
            </a:r>
            <a:r>
              <a:rPr lang="fr-FR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nameRegex.test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string.trim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()) {</a:t>
            </a:r>
            <a:endParaRPr lang="fr-FR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</a:t>
            </a:r>
            <a:r>
              <a:rPr lang="fr-FR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name.textContent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="Veuillez entrer un minimum de 2 caractères (pas de caractères spéciaux)."; </a:t>
            </a:r>
            <a:endParaRPr lang="fr-FR" sz="1200" i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 </a:t>
            </a:r>
            <a:r>
              <a:rPr lang="fr-FR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else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{</a:t>
            </a: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</a:t>
            </a:r>
            <a:r>
              <a:rPr lang="fr-FR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name.textContent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=""; } </a:t>
            </a:r>
            <a:endParaRPr lang="fr-FR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12150" y="2012096"/>
            <a:ext cx="28440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u="sng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Valide</a:t>
            </a:r>
          </a:p>
          <a:p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Mark 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(avec/sans majuscule)</a:t>
            </a: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mArK</a:t>
            </a: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Céline</a:t>
            </a:r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 A</a:t>
            </a:r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ndré / Benoît / Loïc / </a:t>
            </a:r>
            <a:r>
              <a:rPr lang="en-GB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Valère</a:t>
            </a:r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…</a:t>
            </a:r>
            <a:endParaRPr lang="en-GB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O’Neil</a:t>
            </a: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O’N’e’i’l</a:t>
            </a: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John Philippe</a:t>
            </a: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John-Philippe</a:t>
            </a:r>
            <a:endParaRPr lang="en-GB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Ai (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minimum de deux 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lettres)</a:t>
            </a: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Pierre (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espaces 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avant)</a:t>
            </a: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Pierre (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espaces 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après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endParaRPr lang="fr-FR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u="sng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</a:t>
            </a:r>
            <a:r>
              <a:rPr lang="en-GB" sz="1200" i="1" u="sng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valide</a:t>
            </a:r>
            <a:endParaRPr lang="en-GB" sz="1200" i="1" u="sng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Mark01 </a:t>
            </a:r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alphanumérique</a:t>
            </a:r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en-GB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112 </a:t>
            </a:r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chiffres)</a:t>
            </a:r>
          </a:p>
          <a:p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  (un </a:t>
            </a:r>
            <a:r>
              <a:rPr lang="en-GB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caractère</a:t>
            </a:r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en-GB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@#!$ </a:t>
            </a:r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(les caractères </a:t>
            </a:r>
            <a:r>
              <a:rPr lang="en-GB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spéciaux</a:t>
            </a:r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en-GB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John </a:t>
            </a:r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Philippe (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plusieurs 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espaces entre)</a:t>
            </a: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John--Philippe (avec 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plusieurs tirets)</a:t>
            </a:r>
            <a:endParaRPr lang="en-GB" sz="1200" i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O’’Conner (plusieurs </a:t>
            </a:r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apostrophes)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" y="5186164"/>
            <a:ext cx="260457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saisit un nom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valide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 laisse le champ vide,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personne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reçoit un  messages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d'erreur: </a:t>
            </a:r>
          </a:p>
          <a:p>
            <a:endParaRPr lang="fr-FR" sz="5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Veuillez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entrer un minimum de 2 caractères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(pas de caractères spéciaux).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243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regex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tester la validité du prénom et du nom de famille :</a:t>
            </a:r>
          </a:p>
          <a:p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Const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nameRegex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/^[A-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zàâäèéêëîïôöœùûüÿğçÀÂÄÈÉÊËÎÏÔÖŒÙÛÜŸÇĞ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](?:[A-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zàâäèéêëîïôöœùûüÿğçÀÂÄÈÉÊËÎÏÔÖŒÙÛÜŸÇĞ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]|['| |-](?=[A-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zàâäèéêëîïôöœùûüÿğçÀÂÄÈÉÊËÎÏÔÖŒÙÛÜŸÇĞ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]))*$/;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  <p:sp>
        <p:nvSpPr>
          <p:cNvPr id="3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08845" y="5871270"/>
            <a:ext cx="290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du type de noms utilisés pour tester le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0327" y="1994803"/>
            <a:ext cx="164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Veuillez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entrer votre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prénom/nom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(pas de caractères spéciaux).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93" y="2639437"/>
            <a:ext cx="2448000" cy="3600000"/>
          </a:xfrm>
          <a:prstGeom prst="rect">
            <a:avLst/>
          </a:prstGeom>
        </p:spPr>
      </p:pic>
      <p:pic>
        <p:nvPicPr>
          <p:cNvPr id="3" name="Imag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55" y="2937244"/>
            <a:ext cx="2232000" cy="3096000"/>
          </a:xfrm>
          <a:prstGeom prst="rect">
            <a:avLst/>
          </a:prstGeom>
        </p:spPr>
      </p:pic>
      <p:sp>
        <p:nvSpPr>
          <p:cNvPr id="25" name="Rectangle à coins arrondis 24"/>
          <p:cNvSpPr/>
          <p:nvPr/>
        </p:nvSpPr>
        <p:spPr bwMode="auto">
          <a:xfrm>
            <a:off x="2829722" y="3893250"/>
            <a:ext cx="1966457" cy="16836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Rectangle à coins arrondis 26"/>
          <p:cNvSpPr/>
          <p:nvPr/>
        </p:nvSpPr>
        <p:spPr bwMode="auto">
          <a:xfrm>
            <a:off x="2829722" y="3404934"/>
            <a:ext cx="1927557" cy="17097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25" y="1587326"/>
            <a:ext cx="2448000" cy="3600000"/>
          </a:xfrm>
          <a:prstGeom prst="rect">
            <a:avLst/>
          </a:prstGeom>
        </p:spPr>
      </p:pic>
      <p:pic>
        <p:nvPicPr>
          <p:cNvPr id="7" name="Imag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60" y="1894570"/>
            <a:ext cx="2232000" cy="3096000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64" y="2639437"/>
            <a:ext cx="2448000" cy="3600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10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(3)  L'adresse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électronique est valide.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919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Implémenter entrées du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formulaire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59" name="Image 5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132" y="1099879"/>
            <a:ext cx="3369952" cy="5283199"/>
          </a:xfrm>
          <a:prstGeom prst="rect">
            <a:avLst/>
          </a:prstGeom>
        </p:spPr>
      </p:pic>
      <p:sp>
        <p:nvSpPr>
          <p:cNvPr id="6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672674" y="3067590"/>
            <a:ext cx="2156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u="sng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// CHECK EMAIL IS </a:t>
            </a:r>
            <a:r>
              <a:rPr lang="fr-FR" sz="1200" i="1" u="sng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</a:t>
            </a:r>
          </a:p>
          <a:p>
            <a:endParaRPr lang="fr-FR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email.addEventListener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("</a:t>
            </a:r>
            <a:r>
              <a:rPr lang="fr-FR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blur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", ($</a:t>
            </a:r>
            <a:r>
              <a:rPr lang="fr-FR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=&gt; 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endParaRPr lang="fr-FR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if 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(!</a:t>
            </a:r>
            <a:r>
              <a:rPr lang="fr-FR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emailRegex.test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($</a:t>
            </a:r>
            <a:r>
              <a:rPr lang="fr-FR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event.target.value.trim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())) 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endParaRPr lang="fr-FR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emailError.textContent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"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Veuillez entrer une adresse 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e-mail 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valide</a:t>
            </a:r>
            <a:r>
              <a:rPr lang="fr-FR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.";</a:t>
            </a:r>
          </a:p>
          <a:p>
            <a:endParaRPr lang="fr-FR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} </a:t>
            </a:r>
            <a:r>
              <a:rPr lang="fr-FR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else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{</a:t>
            </a: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</a:t>
            </a:r>
            <a:r>
              <a:rPr lang="fr-FR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emailError.textContent</a:t>
            </a:r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="";}</a:t>
            </a: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});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935703" y="1670076"/>
            <a:ext cx="318063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u="sng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Valide</a:t>
            </a:r>
          </a:p>
          <a:p>
            <a:endParaRPr lang="en-GB" sz="600" i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prettyandsimple@example.com</a:t>
            </a:r>
            <a:endParaRPr lang="en-GB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very.common@example.com</a:t>
            </a: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disposable.email.with+symbol@example.com</a:t>
            </a:r>
            <a:endParaRPr lang="en-GB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other.email-with-dash@example.com</a:t>
            </a:r>
          </a:p>
          <a:p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fully-qualified-domain@example.com</a:t>
            </a:r>
          </a:p>
          <a:p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example-indeed@strange-example.com</a:t>
            </a: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x@example.com </a:t>
            </a:r>
          </a:p>
          <a:p>
            <a:r>
              <a:rPr lang="en-GB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example@s.solutions</a:t>
            </a:r>
            <a:endParaRPr lang="en-GB" sz="1200" i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/#!$%&amp;'*+-/=?^_`{}|~@</a:t>
            </a:r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example.org</a:t>
            </a:r>
          </a:p>
          <a:p>
            <a:endParaRPr lang="en-GB" sz="600" i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600" i="1" u="sng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Non </a:t>
            </a:r>
            <a:r>
              <a:rPr lang="en-GB" sz="1600" i="1" u="sng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valide</a:t>
            </a:r>
            <a:endParaRPr lang="en-GB" sz="1600" i="1" u="sng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600" i="1" u="sng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Abc.example.com </a:t>
            </a:r>
          </a:p>
          <a:p>
            <a:r>
              <a:rPr lang="en-GB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A@b@c@example.com</a:t>
            </a:r>
            <a:endParaRPr lang="en-GB" sz="1200" i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just"not"right@example.com</a:t>
            </a:r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en-GB" sz="1200" i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john..doe@example.com (double point avant @)</a:t>
            </a:r>
            <a:endParaRPr lang="en-GB" sz="1200" i="1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exemple@localhost</a:t>
            </a:r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(envoyé </a:t>
            </a:r>
            <a:r>
              <a:rPr lang="en-GB" sz="1200" i="1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depuis</a:t>
            </a:r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localhost)</a:t>
            </a:r>
            <a:endParaRPr lang="en-GB" sz="1200" i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A"b(c)</a:t>
            </a:r>
            <a:r>
              <a:rPr lang="en-GB" sz="1200" i="1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d,e:f;gi</a:t>
            </a:r>
            <a:r>
              <a:rPr lang="en-GB" sz="1200" i="1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[j\k]l@example.com</a:t>
            </a:r>
          </a:p>
          <a:p>
            <a:r>
              <a:rPr lang="en-GB" sz="1200" i="1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.@example.com</a:t>
            </a:r>
            <a:endParaRPr lang="en-GB" sz="1200" i="1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5180027"/>
            <a:ext cx="247343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l'utilisateur saisit une adresse électronique non valide,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personne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reçoit un  messages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d'erreur:</a:t>
            </a:r>
          </a:p>
          <a:p>
            <a:endParaRPr lang="fr-FR" sz="5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Veuillez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entrer votre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adresse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e-mail.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8575"/>
            <a:ext cx="1099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regex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tester la validité de l'email: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Const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emailRegex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/^(([^&lt;&gt;()\[\]\\.,;:\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s@"]+(\.[^&lt;&gt;()\[\]\\.,;:\s@"]+)*)|(".+"))@((\[[0-9]{1,3}\.[0-9]{1,3}\.[0-9]{1,3}\.[0-9]{1,3}])|(([a-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zA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-Z\-0-9]+\.)+[a-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zA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-Z]{2,}))$/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974420" y="5839899"/>
            <a:ext cx="307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Quelques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exemples du type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d’email utilisé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tester le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45225" y="2006542"/>
            <a:ext cx="153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Veuillez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entrer une adresse e-mail valide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639437"/>
            <a:ext cx="2448000" cy="3600000"/>
          </a:xfrm>
          <a:prstGeom prst="rect">
            <a:avLst/>
          </a:prstGeom>
        </p:spPr>
      </p:pic>
      <p:pic>
        <p:nvPicPr>
          <p:cNvPr id="5" name="Imag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12" y="2959849"/>
            <a:ext cx="2232000" cy="3096000"/>
          </a:xfrm>
          <a:prstGeom prst="rect">
            <a:avLst/>
          </a:prstGeom>
        </p:spPr>
      </p:pic>
      <p:sp>
        <p:nvSpPr>
          <p:cNvPr id="28" name="Rectangle à coins arrondis 27"/>
          <p:cNvSpPr/>
          <p:nvPr/>
        </p:nvSpPr>
        <p:spPr bwMode="auto">
          <a:xfrm>
            <a:off x="2805916" y="4140908"/>
            <a:ext cx="1915494" cy="123245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4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72" y="1075465"/>
            <a:ext cx="3168719" cy="4824738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10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(4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Pour la date de naissance, une date raisonnable est saisie.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919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Implémenter entrées du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formulaire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5966723"/>
            <a:ext cx="425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l'utilisateur laisse le champ vide, la personne  reçoit un message d'erreur : « Vous devez entrer votre date de naissance. »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4" y="2129509"/>
            <a:ext cx="2932480" cy="4228654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52730" y="2724983"/>
            <a:ext cx="271865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// CHECK BIRTHDAY ENTERED &amp;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</a:t>
            </a:r>
          </a:p>
          <a:p>
            <a:endParaRPr lang="fr-FR" sz="11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birthdate.addEventListener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("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blur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", ($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=&gt;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endParaRPr lang="fr-FR" sz="11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if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($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event.target.value.length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== 0) {</a:t>
            </a: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birthDateError.textContent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Vous devez entrer votre date de naissance.";</a:t>
            </a:r>
          </a:p>
          <a:p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} </a:t>
            </a:r>
            <a:endParaRPr lang="fr-FR" sz="1100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else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if (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AgeNotValidate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($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event.target.value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))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birthDateError.textContent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</a:t>
            </a: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Veuillez vérifier votre date de naissance.";</a:t>
            </a:r>
          </a:p>
          <a:p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 </a:t>
            </a: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else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{</a:t>
            </a:r>
            <a:endParaRPr lang="fr-FR" sz="11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    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birthDateError.textContent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="";}</a:t>
            </a:r>
          </a:p>
          <a:p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});</a:t>
            </a:r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02883" y="6351314"/>
            <a:ext cx="316056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personne doit avoir entre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13 ans* 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100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ans.</a:t>
            </a:r>
          </a:p>
          <a:p>
            <a:pPr algn="ctr"/>
            <a:r>
              <a:rPr lang="en-GB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(*l’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âge </a:t>
            </a:r>
            <a:r>
              <a:rPr lang="fr-FR" sz="105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minimum pour jouer à </a:t>
            </a:r>
            <a:r>
              <a:rPr lang="fr-FR" sz="105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Fortnite</a:t>
            </a:r>
            <a:r>
              <a:rPr lang="fr-FR" sz="105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.)</a:t>
            </a:r>
            <a:endParaRPr lang="fr-FR" sz="105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405461"/>
            <a:ext cx="62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saisit une date dans le futur, ou a un âge inférieur à 13 ans ou supérieur à 100 ans, la personne reçoit un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message: « Veuillez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vérifier votre date de naissance. (âge min: 13 ans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 »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" name="Image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24" y="1790189"/>
            <a:ext cx="1944000" cy="3348000"/>
          </a:xfrm>
          <a:prstGeom prst="rect">
            <a:avLst/>
          </a:prstGeom>
        </p:spPr>
      </p:pic>
      <p:sp>
        <p:nvSpPr>
          <p:cNvPr id="21" name="Rectangle à coins arrondis 20"/>
          <p:cNvSpPr/>
          <p:nvPr/>
        </p:nvSpPr>
        <p:spPr bwMode="auto">
          <a:xfrm>
            <a:off x="1590843" y="3337363"/>
            <a:ext cx="1915494" cy="18427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6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149" y="1465737"/>
            <a:ext cx="3168719" cy="4824738"/>
          </a:xfrm>
          <a:prstGeom prst="rect">
            <a:avLst/>
          </a:prstGeom>
        </p:spPr>
      </p:pic>
      <p:pic>
        <p:nvPicPr>
          <p:cNvPr id="4" name="Image 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43" y="2171196"/>
            <a:ext cx="1944000" cy="3348000"/>
          </a:xfrm>
          <a:prstGeom prst="rect">
            <a:avLst/>
          </a:prstGeom>
        </p:spPr>
      </p:pic>
      <p:sp>
        <p:nvSpPr>
          <p:cNvPr id="28" name="Rectangle à coins arrondis 27"/>
          <p:cNvSpPr/>
          <p:nvPr/>
        </p:nvSpPr>
        <p:spPr bwMode="auto">
          <a:xfrm>
            <a:off x="2878872" y="3737733"/>
            <a:ext cx="1915494" cy="18427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380" y="1821959"/>
            <a:ext cx="3168719" cy="4824738"/>
          </a:xfrm>
          <a:prstGeom prst="rect">
            <a:avLst/>
          </a:prstGeom>
        </p:spPr>
      </p:pic>
      <p:pic>
        <p:nvPicPr>
          <p:cNvPr id="8" name="Image 7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240" y="2526344"/>
            <a:ext cx="1944000" cy="3348000"/>
          </a:xfrm>
          <a:prstGeom prst="rect">
            <a:avLst/>
          </a:prstGeom>
        </p:spPr>
      </p:pic>
      <p:sp>
        <p:nvSpPr>
          <p:cNvPr id="33" name="Rectangle à coins arrondis 32"/>
          <p:cNvSpPr/>
          <p:nvPr/>
        </p:nvSpPr>
        <p:spPr bwMode="auto">
          <a:xfrm>
            <a:off x="4170960" y="4102525"/>
            <a:ext cx="1915494" cy="18427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93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72" y="1075465"/>
            <a:ext cx="3168719" cy="4824738"/>
          </a:xfrm>
          <a:prstGeom prst="rect">
            <a:avLst/>
          </a:prstGeom>
        </p:spPr>
      </p:pic>
      <p:pic>
        <p:nvPicPr>
          <p:cNvPr id="4" name="Imag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25" y="1821959"/>
            <a:ext cx="1944000" cy="3348000"/>
          </a:xfrm>
          <a:prstGeom prst="rect">
            <a:avLst/>
          </a:prstGeom>
        </p:spPr>
      </p:pic>
      <p:pic>
        <p:nvPicPr>
          <p:cNvPr id="26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149" y="1465737"/>
            <a:ext cx="3168719" cy="4824738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10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(5) </a:t>
            </a:r>
            <a:r>
              <a:rPr lang="fr-FR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le nombre de concours, une valeur numérique est saisie.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919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Implémenter entrées du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formulaire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4787" y="6168415"/>
            <a:ext cx="403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saisit un numéro non valide ou laisse le champ vide,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personne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reçoit un  messages d'erreur: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Vous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devez choisir une option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 »  ou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07" y="162685"/>
            <a:ext cx="905660" cy="1630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4" y="2129509"/>
            <a:ext cx="2932480" cy="4228654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65005" y="2614517"/>
            <a:ext cx="2638872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u="sng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// CHECK </a:t>
            </a:r>
            <a:r>
              <a:rPr lang="fr-FR" sz="1100" i="1" u="sng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NUMBER OF TOURNAMENTS IS VALID</a:t>
            </a:r>
          </a:p>
          <a:p>
            <a:endParaRPr lang="fr-FR" sz="600" i="1" u="sng" dirty="0" smtClean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tournamentQuantity.addEventListener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("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blur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", ($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=&gt;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endParaRPr lang="fr-FR" sz="11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let 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quantity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$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event.target.value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;</a:t>
            </a:r>
          </a:p>
          <a:p>
            <a:endParaRPr lang="fr-FR" sz="11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if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quantity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==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""  ) {</a:t>
            </a:r>
            <a:endParaRPr lang="fr-FR" sz="11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quantityError.textContent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= "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Vous devez choisir une option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.";</a:t>
            </a: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 </a:t>
            </a: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else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if (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quantity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&lt; 0 || 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quantity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&gt; 99)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endParaRPr lang="fr-FR" sz="11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quantityError.textContent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= "Veuillez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choisir un nombre entre 0 et 99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.";</a:t>
            </a: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</a:t>
            </a:r>
          </a:p>
          <a:p>
            <a:r>
              <a:rPr lang="fr-FR" sz="11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else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{</a:t>
            </a:r>
          </a:p>
          <a:p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       </a:t>
            </a:r>
            <a:r>
              <a:rPr lang="fr-FR" sz="1100" dirty="0" err="1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quantityError.textContent</a:t>
            </a:r>
            <a:r>
              <a:rPr lang="fr-FR" sz="1100" dirty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 ""; } </a:t>
            </a:r>
          </a:p>
          <a:p>
            <a:r>
              <a:rPr lang="fr-FR" sz="11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});</a:t>
            </a:r>
            <a:endParaRPr lang="fr-FR" sz="11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02830" y="6540408"/>
            <a:ext cx="2919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Veuillez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choisir un nombre entre 0 et 99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 »  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516614" y="6351314"/>
            <a:ext cx="293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personne doit saisir un numéro.</a:t>
            </a:r>
          </a:p>
          <a:p>
            <a:pPr algn="ctr"/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nombre doit être compris entre 0 et 99.</a:t>
            </a:r>
          </a:p>
        </p:txBody>
      </p:sp>
      <p:pic>
        <p:nvPicPr>
          <p:cNvPr id="2" name="Image 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81" y="2185906"/>
            <a:ext cx="1944000" cy="3348000"/>
          </a:xfrm>
          <a:prstGeom prst="rect">
            <a:avLst/>
          </a:prstGeom>
        </p:spPr>
      </p:pic>
      <p:sp>
        <p:nvSpPr>
          <p:cNvPr id="28" name="Rectangle à coins arrondis 27"/>
          <p:cNvSpPr/>
          <p:nvPr/>
        </p:nvSpPr>
        <p:spPr bwMode="auto">
          <a:xfrm>
            <a:off x="2889589" y="4193561"/>
            <a:ext cx="1915494" cy="13724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380" y="1821959"/>
            <a:ext cx="3168719" cy="4824738"/>
          </a:xfrm>
          <a:prstGeom prst="rect">
            <a:avLst/>
          </a:prstGeom>
        </p:spPr>
      </p:pic>
      <p:pic>
        <p:nvPicPr>
          <p:cNvPr id="7" name="Imag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91" y="2560328"/>
            <a:ext cx="1944000" cy="3348000"/>
          </a:xfrm>
          <a:prstGeom prst="rect">
            <a:avLst/>
          </a:prstGeom>
        </p:spPr>
      </p:pic>
      <p:sp>
        <p:nvSpPr>
          <p:cNvPr id="33" name="Rectangle à coins arrondis 32"/>
          <p:cNvSpPr/>
          <p:nvPr/>
        </p:nvSpPr>
        <p:spPr bwMode="auto">
          <a:xfrm>
            <a:off x="4166512" y="4531452"/>
            <a:ext cx="1915494" cy="18427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2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8822</TotalTime>
  <Words>1740</Words>
  <Application>Microsoft Office PowerPoint</Application>
  <PresentationFormat>Grand écran</PresentationFormat>
  <Paragraphs>288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32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1832</cp:revision>
  <dcterms:created xsi:type="dcterms:W3CDTF">2018-12-21T22:04:22Z</dcterms:created>
  <dcterms:modified xsi:type="dcterms:W3CDTF">2021-05-27T09:14:13Z</dcterms:modified>
</cp:coreProperties>
</file>